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17"/>
  </p:notesMasterIdLst>
  <p:sldIdLst>
    <p:sldId id="256" r:id="rId2"/>
    <p:sldId id="261" r:id="rId3"/>
    <p:sldId id="262" r:id="rId4"/>
    <p:sldId id="273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70" r:id="rId15"/>
    <p:sldId id="271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9EE"/>
    <a:srgbClr val="CE5B54"/>
    <a:srgbClr val="00B050"/>
    <a:srgbClr val="E25E54"/>
    <a:srgbClr val="AB6964"/>
    <a:srgbClr val="CB2F23"/>
    <a:srgbClr val="C42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5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16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57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25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161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730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100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335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98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518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35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339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733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753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887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6509fc101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6509fc101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23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Διαφάνεια τίτλου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1728788" cy="5143500"/>
            <a:chOff x="0" y="0"/>
            <a:chExt cx="2305051" cy="6858000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407318" y="841772"/>
            <a:ext cx="65937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407318" y="2701528"/>
            <a:ext cx="6593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sz="15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3pPr>
            <a:lvl4pPr lvl="3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type="sldNum" idx="12"/>
          </p:nvPr>
        </p:nvSpPr>
        <p:spPr>
          <a:xfrm>
            <a:off x="7422683" y="4057649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Πανοραμική εικόνα με λεζάντα">
  <p:cSld name="Πανοραμική εικόνα με λεζάντα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856057" y="3228498"/>
            <a:ext cx="7434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1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300" cy="2474700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body" idx="1"/>
          </p:nvPr>
        </p:nvSpPr>
        <p:spPr>
          <a:xfrm>
            <a:off x="856023" y="3843015"/>
            <a:ext cx="74331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69" name="Google Shape;169;p1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1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1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λεζάντα">
  <p:cSld name="Τίτλος και λεζάντα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xfrm>
            <a:off x="856092" y="457200"/>
            <a:ext cx="74295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type="body" idx="1"/>
          </p:nvPr>
        </p:nvSpPr>
        <p:spPr>
          <a:xfrm>
            <a:off x="856057" y="3314699"/>
            <a:ext cx="7428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2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2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Εισαγωγικά με λεζάντα">
  <p:cSld name="Εισαγωγικά με λεζάντα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>
            <a:spLocks noGrp="1"/>
          </p:cNvSpPr>
          <p:nvPr>
            <p:ph type="title"/>
          </p:nvPr>
        </p:nvSpPr>
        <p:spPr>
          <a:xfrm>
            <a:off x="1084659" y="457199"/>
            <a:ext cx="6977100" cy="20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body" idx="1"/>
          </p:nvPr>
        </p:nvSpPr>
        <p:spPr>
          <a:xfrm>
            <a:off x="1290483" y="2524168"/>
            <a:ext cx="656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  <p:sp>
        <p:nvSpPr>
          <p:cNvPr id="185" name="Google Shape;185;p13"/>
          <p:cNvSpPr txBox="1"/>
          <p:nvPr/>
        </p:nvSpPr>
        <p:spPr>
          <a:xfrm>
            <a:off x="677634" y="549295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l" sz="6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1100"/>
          </a:p>
        </p:txBody>
      </p:sp>
      <p:sp>
        <p:nvSpPr>
          <p:cNvPr id="186" name="Google Shape;186;p13"/>
          <p:cNvSpPr txBox="1"/>
          <p:nvPr/>
        </p:nvSpPr>
        <p:spPr>
          <a:xfrm>
            <a:off x="7903028" y="2073729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el" sz="6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άρτα ονόματος">
  <p:cSld name="Κάρτα ονόματος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"/>
          <p:cNvSpPr txBox="1">
            <a:spLocks noGrp="1"/>
          </p:cNvSpPr>
          <p:nvPr>
            <p:ph type="title"/>
          </p:nvPr>
        </p:nvSpPr>
        <p:spPr>
          <a:xfrm>
            <a:off x="856057" y="1600531"/>
            <a:ext cx="7429500" cy="18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4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στήλες">
  <p:cSld name="3 στήλες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5"/>
          <p:cNvSpPr txBox="1">
            <a:spLocks noGrp="1"/>
          </p:cNvSpPr>
          <p:nvPr>
            <p:ph type="body" idx="1"/>
          </p:nvPr>
        </p:nvSpPr>
        <p:spPr>
          <a:xfrm>
            <a:off x="856057" y="2005847"/>
            <a:ext cx="23976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96" name="Google Shape;196;p15"/>
          <p:cNvSpPr txBox="1">
            <a:spLocks noGrp="1"/>
          </p:cNvSpPr>
          <p:nvPr>
            <p:ph type="body" idx="2"/>
          </p:nvPr>
        </p:nvSpPr>
        <p:spPr>
          <a:xfrm>
            <a:off x="845938" y="2520197"/>
            <a:ext cx="24066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3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70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1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1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Στήλη 3 εικόνων">
  <p:cSld name="Στήλη 3 εικόνων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856058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07" name="Google Shape;207;p16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0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body" idx="3"/>
          </p:nvPr>
        </p:nvSpPr>
        <p:spPr>
          <a:xfrm>
            <a:off x="856060" y="3735643"/>
            <a:ext cx="23964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10" name="Google Shape;210;p16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10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body" idx="7"/>
          </p:nvPr>
        </p:nvSpPr>
        <p:spPr>
          <a:xfrm>
            <a:off x="5889425" y="3303446"/>
            <a:ext cx="2393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13" name="Google Shape;213;p16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10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body" idx="9"/>
          </p:nvPr>
        </p:nvSpPr>
        <p:spPr>
          <a:xfrm>
            <a:off x="5889332" y="3735640"/>
            <a:ext cx="23961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7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6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Κατακόρυφο κείμενο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body" idx="1"/>
          </p:nvPr>
        </p:nvSpPr>
        <p:spPr>
          <a:xfrm rot="5400000">
            <a:off x="3242708" y="-699535"/>
            <a:ext cx="2656200" cy="7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ατακόρυφος τίτλος και Κείμενο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8"/>
          <p:cNvSpPr txBox="1">
            <a:spLocks noGrp="1"/>
          </p:cNvSpPr>
          <p:nvPr>
            <p:ph type="title"/>
          </p:nvPr>
        </p:nvSpPr>
        <p:spPr>
          <a:xfrm rot="5400000">
            <a:off x="5590508" y="1648349"/>
            <a:ext cx="3886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body" idx="1"/>
          </p:nvPr>
        </p:nvSpPr>
        <p:spPr>
          <a:xfrm rot="5400000">
            <a:off x="1818750" y="-505351"/>
            <a:ext cx="3886200" cy="5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περιεχόμενο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5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ενό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εφαλίδα ενότητας" type="secHead">
  <p:cSld name="SECTION_HEAD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856058" y="1064419"/>
            <a:ext cx="74295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Δύο περιεχόμενα" type="twoObj">
  <p:cSld name="TWO_OBJECT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body" idx="1"/>
          </p:nvPr>
        </p:nvSpPr>
        <p:spPr>
          <a:xfrm>
            <a:off x="856057" y="1687114"/>
            <a:ext cx="36588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body" idx="2"/>
          </p:nvPr>
        </p:nvSpPr>
        <p:spPr>
          <a:xfrm>
            <a:off x="4629150" y="1687114"/>
            <a:ext cx="36564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Σύγκριση" type="twoTxTwoObj">
  <p:cSld name="TWO_OBJECTS_WITH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856058" y="464344"/>
            <a:ext cx="74295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 txBox="1">
            <a:spLocks noGrp="1"/>
          </p:cNvSpPr>
          <p:nvPr>
            <p:ph type="body" idx="1"/>
          </p:nvPr>
        </p:nvSpPr>
        <p:spPr>
          <a:xfrm>
            <a:off x="1027514" y="1687114"/>
            <a:ext cx="3487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40" name="Google Shape;140;p7"/>
          <p:cNvSpPr txBox="1">
            <a:spLocks noGrp="1"/>
          </p:cNvSpPr>
          <p:nvPr>
            <p:ph type="body" idx="2"/>
          </p:nvPr>
        </p:nvSpPr>
        <p:spPr>
          <a:xfrm>
            <a:off x="856057" y="2305048"/>
            <a:ext cx="36588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7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51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400" b="1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42" name="Google Shape;142;p7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Μόνο τίτλος" type="titleOnly">
  <p:cSld name="TITLE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8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8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Περιεχόμενο με λεζάντα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body" idx="1"/>
          </p:nvPr>
        </p:nvSpPr>
        <p:spPr>
          <a:xfrm>
            <a:off x="3867150" y="444500"/>
            <a:ext cx="4418400" cy="3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3655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1pPr>
            <a:lvl2pPr marL="914400" lvl="1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2pPr>
            <a:lvl3pPr marL="1371600" lvl="2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3pPr>
            <a:lvl4pPr marL="1828800" lvl="3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4pPr>
            <a:lvl5pPr marL="2286000" lvl="4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5pPr>
            <a:lvl6pPr marL="2743200" lvl="5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6pPr>
            <a:lvl7pPr marL="3200400" lvl="6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7pPr>
            <a:lvl8pPr marL="3657600" lvl="7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8pPr>
            <a:lvl9pPr marL="4114800" lvl="8" indent="-33655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Εικόνα με λεζάντα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0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100" cy="38862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61" name="Google Shape;161;p10"/>
          <p:cNvSpPr txBox="1">
            <a:spLocks noGrp="1"/>
          </p:cNvSpPr>
          <p:nvPr>
            <p:ph type="body" idx="1"/>
          </p:nvPr>
        </p:nvSpPr>
        <p:spPr>
          <a:xfrm>
            <a:off x="856057" y="1687114"/>
            <a:ext cx="44508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100"/>
            </a:lvl2pPr>
            <a:lvl3pPr marL="1371600" lvl="2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4pPr>
            <a:lvl5pPr marL="2286000" lvl="4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5pPr>
            <a:lvl6pPr marL="2743200" lvl="5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6pPr>
            <a:lvl7pPr marL="3200400" lvl="6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7pPr>
            <a:lvl8pPr marL="3657600" lvl="7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8pPr>
            <a:lvl9pPr marL="4114800" lvl="8" indent="-2286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800"/>
            </a:lvl9pPr>
          </a:lstStyle>
          <a:p>
            <a:endParaRPr/>
          </a:p>
        </p:txBody>
      </p:sp>
      <p:sp>
        <p:nvSpPr>
          <p:cNvPr id="162" name="Google Shape;162;p1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0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0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0716" y="0"/>
            <a:ext cx="9040416" cy="5143500"/>
            <a:chOff x="-14288" y="0"/>
            <a:chExt cx="12053888" cy="6858000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5"/>
              <a:chOff x="11364912" y="0"/>
              <a:chExt cx="674688" cy="6848475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68575" tIns="68575" rIns="68575" bIns="685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1"/>
          <p:cNvSpPr txBox="1">
            <a:spLocks noGrp="1"/>
          </p:cNvSpPr>
          <p:nvPr>
            <p:ph type="title"/>
          </p:nvPr>
        </p:nvSpPr>
        <p:spPr>
          <a:xfrm>
            <a:off x="856060" y="463889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1"/>
          </p:nvPr>
        </p:nvSpPr>
        <p:spPr>
          <a:xfrm>
            <a:off x="856059" y="1687115"/>
            <a:ext cx="74295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746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92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65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sz="1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1"/>
          <p:cNvSpPr txBox="1">
            <a:spLocks noGrp="1"/>
          </p:cNvSpPr>
          <p:nvPr>
            <p:ph type="ftr" idx="11"/>
          </p:nvPr>
        </p:nvSpPr>
        <p:spPr>
          <a:xfrm>
            <a:off x="856058" y="4412456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1"/>
          <p:cNvSpPr txBox="1">
            <a:spLocks noGrp="1"/>
          </p:cNvSpPr>
          <p:nvPr>
            <p:ph type="sldNum" idx="12"/>
          </p:nvPr>
        </p:nvSpPr>
        <p:spPr>
          <a:xfrm>
            <a:off x="7707241" y="4412455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22.svg"/><Relationship Id="rId4" Type="http://schemas.openxmlformats.org/officeDocument/2006/relationships/image" Target="../media/image26.svg"/><Relationship Id="rId9" Type="http://schemas.openxmlformats.org/officeDocument/2006/relationships/image" Target="../media/image21.png"/><Relationship Id="rId1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>
            <a:spLocks noGrp="1"/>
          </p:cNvSpPr>
          <p:nvPr>
            <p:ph type="ctrTitle"/>
          </p:nvPr>
        </p:nvSpPr>
        <p:spPr>
          <a:xfrm>
            <a:off x="1384419" y="1665362"/>
            <a:ext cx="5033473" cy="1358781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Size Detection Using Live Video</a:t>
            </a:r>
          </a:p>
        </p:txBody>
      </p:sp>
      <p:sp>
        <p:nvSpPr>
          <p:cNvPr id="235" name="Google Shape;235;p19"/>
          <p:cNvSpPr txBox="1">
            <a:spLocks noGrp="1"/>
          </p:cNvSpPr>
          <p:nvPr>
            <p:ph type="subTitle" idx="1"/>
          </p:nvPr>
        </p:nvSpPr>
        <p:spPr>
          <a:xfrm>
            <a:off x="1841681" y="3478138"/>
            <a:ext cx="6593700" cy="1243744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indent="0" algn="r"/>
            <a:r>
              <a:rPr lang="en-US" sz="20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sz="20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ΣΚΟΥΡΟΓΙΑΝΝΗΣ ΚΩΝΣΤΑΝΤΙΝΟΣ </a:t>
            </a:r>
            <a:r>
              <a:rPr lang="en-US" sz="20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MTN</a:t>
            </a:r>
            <a:r>
              <a:rPr lang="el-GR" sz="20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2115</a:t>
            </a:r>
            <a:endParaRPr lang="en-US" sz="20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/>
            <a:r>
              <a:rPr lang="el-GR" sz="20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ΠΑΛΛΗΚΑΡΗΣ ΗΡΑΚΛΗΣ ΜΤΝ2119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3E1DCA3B-4286-45F0-8045-CD2B85B41482}"/>
              </a:ext>
            </a:extLst>
          </p:cNvPr>
          <p:cNvSpPr txBox="1"/>
          <p:nvPr/>
        </p:nvSpPr>
        <p:spPr>
          <a:xfrm>
            <a:off x="358588" y="299714"/>
            <a:ext cx="8534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Camera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4" name="Google Shape;247;p20">
            <a:extLst>
              <a:ext uri="{FF2B5EF4-FFF2-40B4-BE49-F238E27FC236}">
                <a16:creationId xmlns:a16="http://schemas.microsoft.com/office/drawing/2014/main" id="{0306256D-4C28-1581-F547-3EA2861A5581}"/>
              </a:ext>
            </a:extLst>
          </p:cNvPr>
          <p:cNvSpPr txBox="1"/>
          <p:nvPr/>
        </p:nvSpPr>
        <p:spPr>
          <a:xfrm>
            <a:off x="786212" y="1151193"/>
            <a:ext cx="7221197" cy="355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2D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επεξεργασία πιο εύκολη στη 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GPU = Live streaming</a:t>
            </a:r>
            <a:endParaRPr lang="el-GR"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3D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επεξεργασία πιο βαριά στη 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GPU = More accurate</a:t>
            </a:r>
            <a:endParaRPr lang="el-GR"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E33E0-B20A-5A53-7A76-0E12857A6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033" y="2186311"/>
            <a:ext cx="2247900" cy="2657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6BDAEC-AC38-2C81-295D-0CC3B33DD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2186310"/>
            <a:ext cx="2931807" cy="26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37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3E1DCA3B-4286-45F0-8045-CD2B85B41482}"/>
              </a:ext>
            </a:extLst>
          </p:cNvPr>
          <p:cNvSpPr txBox="1"/>
          <p:nvPr/>
        </p:nvSpPr>
        <p:spPr>
          <a:xfrm>
            <a:off x="358588" y="299714"/>
            <a:ext cx="8534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Scoring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4" name="Google Shape;247;p20">
            <a:extLst>
              <a:ext uri="{FF2B5EF4-FFF2-40B4-BE49-F238E27FC236}">
                <a16:creationId xmlns:a16="http://schemas.microsoft.com/office/drawing/2014/main" id="{0306256D-4C28-1581-F547-3EA2861A5581}"/>
              </a:ext>
            </a:extLst>
          </p:cNvPr>
          <p:cNvSpPr txBox="1"/>
          <p:nvPr/>
        </p:nvSpPr>
        <p:spPr>
          <a:xfrm>
            <a:off x="786212" y="1151193"/>
            <a:ext cx="7221197" cy="355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Απόσταση Δαχτύλων: 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Manhattan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ή Εμβαδό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Μέθοδοι χρήσης του καρπού: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Βάση της θέσης του στο χώρο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-Βάση σχέσης των επόμενων 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landmarks </a:t>
            </a:r>
            <a:endParaRPr lang="el-GR"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ML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με παραδείγματα δεξιά και αριστερά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-Περισσότερα 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landmarks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και στο υπόλοιπο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χέρι (πχ καρπός)</a:t>
            </a:r>
            <a:endParaRPr lang="en-US"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-Workspace Occupancy prediction</a:t>
            </a:r>
            <a:endParaRPr lang="el-GR"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85BF1-3A8D-8D29-BCAA-8395A035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654" y="1151193"/>
            <a:ext cx="1895475" cy="1095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8D09D-08C7-78AE-03D6-D0F05ED47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7314" y="2488077"/>
            <a:ext cx="1240190" cy="1282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8B8B3D-C580-19AD-5768-6641A3F4E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701" y="3562138"/>
            <a:ext cx="1357492" cy="12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18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3E1DCA3B-4286-45F0-8045-CD2B85B41482}"/>
              </a:ext>
            </a:extLst>
          </p:cNvPr>
          <p:cNvSpPr txBox="1"/>
          <p:nvPr/>
        </p:nvSpPr>
        <p:spPr>
          <a:xfrm>
            <a:off x="358588" y="299714"/>
            <a:ext cx="8534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Scoring – </a:t>
            </a:r>
            <a:r>
              <a:rPr lang="el-GR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Η εφαρμογή μας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CC5D0AA-BBA2-CD46-455A-2560494F4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12" y="1796011"/>
            <a:ext cx="2727027" cy="174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No description available.">
            <a:extLst>
              <a:ext uri="{FF2B5EF4-FFF2-40B4-BE49-F238E27FC236}">
                <a16:creationId xmlns:a16="http://schemas.microsoft.com/office/drawing/2014/main" id="{4B0F0409-6625-C9DC-541A-058176B3C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60" y="1796011"/>
            <a:ext cx="2656137" cy="174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o description available.">
            <a:extLst>
              <a:ext uri="{FF2B5EF4-FFF2-40B4-BE49-F238E27FC236}">
                <a16:creationId xmlns:a16="http://schemas.microsoft.com/office/drawing/2014/main" id="{BFB2D32F-15ED-A616-DB16-CFD549050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856" y="1796011"/>
            <a:ext cx="2744287" cy="174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85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3E1DCA3B-4286-45F0-8045-CD2B85B41482}"/>
              </a:ext>
            </a:extLst>
          </p:cNvPr>
          <p:cNvSpPr txBox="1"/>
          <p:nvPr/>
        </p:nvSpPr>
        <p:spPr>
          <a:xfrm>
            <a:off x="358588" y="299714"/>
            <a:ext cx="8534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Scoring – </a:t>
            </a:r>
            <a:r>
              <a:rPr lang="el-GR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Η εφαρμογή μας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247;p20">
                <a:extLst>
                  <a:ext uri="{FF2B5EF4-FFF2-40B4-BE49-F238E27FC236}">
                    <a16:creationId xmlns:a16="http://schemas.microsoft.com/office/drawing/2014/main" id="{8F680808-D604-B5E5-8707-3FB383EA5FB9}"/>
                  </a:ext>
                </a:extLst>
              </p:cNvPr>
              <p:cNvSpPr txBox="1"/>
              <p:nvPr/>
            </p:nvSpPr>
            <p:spPr>
              <a:xfrm>
                <a:off x="794758" y="1033514"/>
                <a:ext cx="7221197" cy="3810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l-GR" sz="24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Calibri" panose="020F0502020204030204" pitchFamily="34" charset="0"/>
                    <a:ea typeface="Twentieth Century"/>
                    <a:cs typeface="Calibri" panose="020F0502020204030204" pitchFamily="34" charset="0"/>
                    <a:sym typeface="Twentieth Century"/>
                  </a:rPr>
                  <a:t>Βαθμολογία προκύπτει από: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l-GR" sz="24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Calibri" panose="020F0502020204030204" pitchFamily="34" charset="0"/>
                    <a:ea typeface="Twentieth Century"/>
                    <a:cs typeface="Calibri" panose="020F0502020204030204" pitchFamily="34" charset="0"/>
                    <a:sym typeface="Twentieth Century"/>
                  </a:rPr>
                  <a:t> Μανχάταν απόσταση</a:t>
                </a:r>
                <a:r>
                  <a:rPr lang="en-US" sz="24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Calibri" panose="020F0502020204030204" pitchFamily="34" charset="0"/>
                    <a:ea typeface="Twentieth Century"/>
                    <a:cs typeface="Calibri" panose="020F0502020204030204" pitchFamily="34" charset="0"/>
                    <a:sym typeface="Twentieth Century"/>
                  </a:rPr>
                  <a:t> x w</a:t>
                </a:r>
                <a:r>
                  <a:rPr lang="en-US" sz="2400" baseline="-250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Calibri" panose="020F0502020204030204" pitchFamily="34" charset="0"/>
                    <a:ea typeface="Twentieth Century"/>
                    <a:cs typeface="Calibri" panose="020F0502020204030204" pitchFamily="34" charset="0"/>
                    <a:sym typeface="Twentieth Century"/>
                  </a:rPr>
                  <a:t>1</a:t>
                </a:r>
                <a:r>
                  <a:rPr lang="el-GR" sz="24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Calibri" panose="020F0502020204030204" pitchFamily="34" charset="0"/>
                    <a:ea typeface="Twentieth Century"/>
                    <a:cs typeface="Calibri" panose="020F0502020204030204" pitchFamily="34" charset="0"/>
                    <a:sym typeface="Twentieth Century"/>
                  </a:rPr>
                  <a:t> + </a:t>
                </a:r>
                <a:r>
                  <a:rPr lang="en-US" sz="24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Calibri" panose="020F0502020204030204" pitchFamily="34" charset="0"/>
                    <a:ea typeface="Twentieth Century"/>
                    <a:cs typeface="Calibri" panose="020F0502020204030204" pitchFamily="34" charset="0"/>
                    <a:sym typeface="Twentieth Century"/>
                  </a:rPr>
                  <a:t>Score </a:t>
                </a:r>
                <a:r>
                  <a:rPr lang="el-GR" sz="24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Calibri" panose="020F0502020204030204" pitchFamily="34" charset="0"/>
                    <a:ea typeface="Twentieth Century"/>
                    <a:cs typeface="Calibri" panose="020F0502020204030204" pitchFamily="34" charset="0"/>
                    <a:sym typeface="Twentieth Century"/>
                  </a:rPr>
                  <a:t>Καρπού</a:t>
                </a:r>
                <a:r>
                  <a:rPr lang="en-US" sz="24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Calibri" panose="020F0502020204030204" pitchFamily="34" charset="0"/>
                    <a:ea typeface="Twentieth Century"/>
                    <a:cs typeface="Calibri" panose="020F0502020204030204" pitchFamily="34" charset="0"/>
                    <a:sym typeface="Twentieth Century"/>
                  </a:rPr>
                  <a:t> x w</a:t>
                </a:r>
                <a:r>
                  <a:rPr lang="en-US" sz="2400" baseline="-250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Calibri" panose="020F0502020204030204" pitchFamily="34" charset="0"/>
                    <a:ea typeface="Twentieth Century"/>
                    <a:cs typeface="Calibri" panose="020F0502020204030204" pitchFamily="34" charset="0"/>
                    <a:sym typeface="Twentieth Century"/>
                  </a:rPr>
                  <a:t>2 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l-GR" sz="2400" dirty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alibri" panose="020F0502020204030204" pitchFamily="34" charset="0"/>
                  <a:ea typeface="Twentieth Century"/>
                  <a:cs typeface="Calibri" panose="020F0502020204030204" pitchFamily="34" charset="0"/>
                  <a:sym typeface="Twentieth Century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l-GR" sz="24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Calibri" panose="020F0502020204030204" pitchFamily="34" charset="0"/>
                    <a:ea typeface="Twentieth Century"/>
                    <a:cs typeface="Calibri" panose="020F0502020204030204" pitchFamily="34" charset="0"/>
                    <a:sym typeface="Twentieth Century"/>
                  </a:rPr>
                  <a:t>Βάση του αντικειμένου που στοχεύεται και της απόστασης της κάμερας από τα αντικείμενα υπολογίζεται το μέγεθος του αντικειμένου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Calibri" panose="020F0502020204030204" pitchFamily="34" charset="0"/>
                    <a:ea typeface="Twentieth Century"/>
                    <a:cs typeface="Calibri" panose="020F0502020204030204" pitchFamily="34" charset="0"/>
                    <a:sym typeface="Twentieth Century"/>
                  </a:rPr>
                  <a:t>Manhattan distance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alibri" panose="020F0502020204030204" pitchFamily="34" charset="0"/>
                  <a:ea typeface="Twentieth Century"/>
                  <a:cs typeface="Calibri" panose="020F0502020204030204" pitchFamily="34" charset="0"/>
                  <a:sym typeface="Twentieth Century"/>
                </a:endParaRPr>
              </a:p>
              <a:p>
                <a:pPr lvl="0" algn="ctr"/>
                <a:r>
                  <a:rPr lang="en-US" sz="2400" dirty="0">
                    <a:solidFill>
                      <a:schemeClr val="bg2">
                        <a:lumMod val="10000"/>
                        <a:lumOff val="90000"/>
                      </a:schemeClr>
                    </a:solidFill>
                    <a:ea typeface="Twentieth Century"/>
                    <a:cs typeface="Calibri" panose="020F0502020204030204" pitchFamily="34" charset="0"/>
                    <a:sym typeface="Twentieth Century"/>
                  </a:rPr>
                  <a:t>cm of Object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>
                            <a:lumMod val="10000"/>
                            <a:lumOff val="90000"/>
                          </a:schemeClr>
                        </a:solidFill>
                        <a:latin typeface="Cambria Math" panose="02040503050406030204" pitchFamily="18" charset="0"/>
                        <a:ea typeface="Twentieth Century"/>
                        <a:cs typeface="Calibri" panose="020F0502020204030204" pitchFamily="34" charset="0"/>
                        <a:sym typeface="Twentieth Century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bg2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Twentieth Century"/>
                            <a:cs typeface="Calibri" panose="020F0502020204030204" pitchFamily="34" charset="0"/>
                            <a:sym typeface="Twentieth Century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i="1" dirty="0">
                            <a:solidFill>
                              <a:schemeClr val="bg2">
                                <a:lumMod val="10000"/>
                                <a:lumOff val="90000"/>
                              </a:schemeClr>
                            </a:solidFill>
                            <a:latin typeface="Calibri" panose="020F0502020204030204" pitchFamily="34" charset="0"/>
                            <a:ea typeface="Twentieth Century"/>
                            <a:cs typeface="Calibri" panose="020F0502020204030204" pitchFamily="34" charset="0"/>
                            <a:sym typeface="Twentieth Century"/>
                          </a:rPr>
                          <m:t>Manhattan</m:t>
                        </m:r>
                        <m:r>
                          <m:rPr>
                            <m:nor/>
                          </m:rPr>
                          <a:rPr lang="en-US" sz="2400" i="1" dirty="0">
                            <a:solidFill>
                              <a:schemeClr val="bg2">
                                <a:lumMod val="10000"/>
                                <a:lumOff val="90000"/>
                              </a:schemeClr>
                            </a:solidFill>
                            <a:latin typeface="Calibri" panose="020F0502020204030204" pitchFamily="34" charset="0"/>
                            <a:ea typeface="Twentieth Century"/>
                            <a:cs typeface="Calibri" panose="020F0502020204030204" pitchFamily="34" charset="0"/>
                            <a:sym typeface="Twentieth Century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i="1" dirty="0">
                            <a:solidFill>
                              <a:schemeClr val="bg2">
                                <a:lumMod val="10000"/>
                                <a:lumOff val="90000"/>
                              </a:schemeClr>
                            </a:solidFill>
                            <a:latin typeface="Calibri" panose="020F0502020204030204" pitchFamily="34" charset="0"/>
                            <a:ea typeface="Twentieth Century"/>
                            <a:cs typeface="Calibri" panose="020F0502020204030204" pitchFamily="34" charset="0"/>
                            <a:sym typeface="Twentieth Century"/>
                          </a:rPr>
                          <m:t>distance</m:t>
                        </m:r>
                        <m:r>
                          <m:rPr>
                            <m:nor/>
                          </m:rPr>
                          <a:rPr lang="en-US" sz="2400" i="1" dirty="0">
                            <a:solidFill>
                              <a:schemeClr val="bg2">
                                <a:lumMod val="10000"/>
                                <a:lumOff val="90000"/>
                              </a:schemeClr>
                            </a:solidFill>
                            <a:latin typeface="Calibri" panose="020F0502020204030204" pitchFamily="34" charset="0"/>
                            <a:ea typeface="Twentieth Century"/>
                            <a:cs typeface="Calibri" panose="020F0502020204030204" pitchFamily="34" charset="0"/>
                            <a:sym typeface="Twentieth Century"/>
                          </a:rPr>
                          <m:t> 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chemeClr val="bg2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Twentieth Century"/>
                            <a:cs typeface="Calibri" panose="020F0502020204030204" pitchFamily="34" charset="0"/>
                            <a:sym typeface="Twentieth Century"/>
                          </a:rPr>
                          <m:t>𝑃𝑖𝑥𝑒𝑙𝑠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Twentieth Century"/>
                            <a:cs typeface="Calibri" panose="020F0502020204030204" pitchFamily="34" charset="0"/>
                            <a:sym typeface="Twentieth Century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Twentieth Century"/>
                            <a:cs typeface="Calibri" panose="020F0502020204030204" pitchFamily="34" charset="0"/>
                            <a:sym typeface="Twentieth Century"/>
                          </a:rPr>
                          <m:t>𝑝𝑒𝑟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Twentieth Century"/>
                            <a:cs typeface="Calibri" panose="020F0502020204030204" pitchFamily="34" charset="0"/>
                            <a:sym typeface="Twentieth Century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bg2">
                                <a:lumMod val="10000"/>
                                <a:lumOff val="90000"/>
                              </a:schemeClr>
                            </a:solidFill>
                            <a:latin typeface="Cambria Math" panose="02040503050406030204" pitchFamily="18" charset="0"/>
                            <a:ea typeface="Twentieth Century"/>
                            <a:cs typeface="Calibri" panose="020F0502020204030204" pitchFamily="34" charset="0"/>
                            <a:sym typeface="Twentieth Century"/>
                          </a:rPr>
                          <m:t>𝑐𝑚</m:t>
                        </m:r>
                      </m:den>
                    </m:f>
                  </m:oMath>
                </a14:m>
                <a:endParaRPr lang="el-GR" sz="2400" dirty="0">
                  <a:solidFill>
                    <a:schemeClr val="bg2">
                      <a:lumMod val="10000"/>
                      <a:lumOff val="90000"/>
                    </a:schemeClr>
                  </a:solidFill>
                  <a:latin typeface="Calibri" panose="020F0502020204030204" pitchFamily="34" charset="0"/>
                  <a:ea typeface="Twentieth Century"/>
                  <a:cs typeface="Calibri" panose="020F0502020204030204" pitchFamily="34" charset="0"/>
                  <a:sym typeface="Twentieth Century"/>
                </a:endParaRPr>
              </a:p>
            </p:txBody>
          </p:sp>
        </mc:Choice>
        <mc:Fallback>
          <p:sp>
            <p:nvSpPr>
              <p:cNvPr id="6" name="Google Shape;247;p20">
                <a:extLst>
                  <a:ext uri="{FF2B5EF4-FFF2-40B4-BE49-F238E27FC236}">
                    <a16:creationId xmlns:a16="http://schemas.microsoft.com/office/drawing/2014/main" id="{8F680808-D604-B5E5-8707-3FB383EA5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58" y="1033514"/>
                <a:ext cx="7221197" cy="3810272"/>
              </a:xfrm>
              <a:prstGeom prst="rect">
                <a:avLst/>
              </a:prstGeom>
              <a:blipFill>
                <a:blip r:embed="rId3"/>
                <a:stretch>
                  <a:fillRect t="-1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64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>
            <a:spLocks noGrp="1"/>
          </p:cNvSpPr>
          <p:nvPr>
            <p:ph type="ctrTitle"/>
          </p:nvPr>
        </p:nvSpPr>
        <p:spPr>
          <a:xfrm>
            <a:off x="1841681" y="1878496"/>
            <a:ext cx="2819771" cy="69325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4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Ερωτήσεις?</a:t>
            </a:r>
            <a:endParaRPr sz="4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Questions">
            <a:extLst>
              <a:ext uri="{FF2B5EF4-FFF2-40B4-BE49-F238E27FC236}">
                <a16:creationId xmlns:a16="http://schemas.microsoft.com/office/drawing/2014/main" id="{42AAF47B-4B73-421F-858C-74B88C672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6886" y="1439931"/>
            <a:ext cx="1570383" cy="15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>
            <a:spLocks noGrp="1"/>
          </p:cNvSpPr>
          <p:nvPr>
            <p:ph type="ctrTitle"/>
          </p:nvPr>
        </p:nvSpPr>
        <p:spPr>
          <a:xfrm>
            <a:off x="1023730" y="2007705"/>
            <a:ext cx="7911548" cy="693254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4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Ευχαριστούμε για τον χρόνο σας!</a:t>
            </a:r>
            <a:endParaRPr sz="4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raphic 5" descr="School boy">
            <a:extLst>
              <a:ext uri="{FF2B5EF4-FFF2-40B4-BE49-F238E27FC236}">
                <a16:creationId xmlns:a16="http://schemas.microsoft.com/office/drawing/2014/main" id="{83A36995-A0C4-405D-AE51-28081662E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3766" y="2871883"/>
            <a:ext cx="914400" cy="914400"/>
          </a:xfrm>
          <a:prstGeom prst="rect">
            <a:avLst/>
          </a:prstGeom>
        </p:spPr>
      </p:pic>
      <p:pic>
        <p:nvPicPr>
          <p:cNvPr id="10" name="Graphic 9" descr="School boy">
            <a:extLst>
              <a:ext uri="{FF2B5EF4-FFF2-40B4-BE49-F238E27FC236}">
                <a16:creationId xmlns:a16="http://schemas.microsoft.com/office/drawing/2014/main" id="{927F8FD3-2471-4666-B414-CF77C1766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5836" y="28718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0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/>
        </p:nvSpPr>
        <p:spPr>
          <a:xfrm>
            <a:off x="1102365" y="337154"/>
            <a:ext cx="693926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Ποια ήταν η εργασία μας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38" name="Google Shape;247;p20">
            <a:extLst>
              <a:ext uri="{FF2B5EF4-FFF2-40B4-BE49-F238E27FC236}">
                <a16:creationId xmlns:a16="http://schemas.microsoft.com/office/drawing/2014/main" id="{B40A9A55-0B84-4D29-8BC6-CE1E1D14BD6F}"/>
              </a:ext>
            </a:extLst>
          </p:cNvPr>
          <p:cNvSpPr txBox="1"/>
          <p:nvPr/>
        </p:nvSpPr>
        <p:spPr>
          <a:xfrm>
            <a:off x="2608235" y="1348174"/>
            <a:ext cx="3807796" cy="51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Object size Database</a:t>
            </a:r>
            <a:endParaRPr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51" name="Google Shape;247;p20">
            <a:extLst>
              <a:ext uri="{FF2B5EF4-FFF2-40B4-BE49-F238E27FC236}">
                <a16:creationId xmlns:a16="http://schemas.microsoft.com/office/drawing/2014/main" id="{C5939CF2-2BDE-439A-B00E-7FAB0297C2E8}"/>
              </a:ext>
            </a:extLst>
          </p:cNvPr>
          <p:cNvSpPr txBox="1"/>
          <p:nvPr/>
        </p:nvSpPr>
        <p:spPr>
          <a:xfrm>
            <a:off x="2423292" y="1979489"/>
            <a:ext cx="4297406" cy="51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Hand/Finger Detection</a:t>
            </a:r>
            <a:endParaRPr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52" name="Google Shape;247;p20">
            <a:extLst>
              <a:ext uri="{FF2B5EF4-FFF2-40B4-BE49-F238E27FC236}">
                <a16:creationId xmlns:a16="http://schemas.microsoft.com/office/drawing/2014/main" id="{8CBD0355-16C0-2EEB-349C-D409BD23E4DE}"/>
              </a:ext>
            </a:extLst>
          </p:cNvPr>
          <p:cNvSpPr txBox="1"/>
          <p:nvPr/>
        </p:nvSpPr>
        <p:spPr>
          <a:xfrm>
            <a:off x="2868122" y="2600669"/>
            <a:ext cx="3288022" cy="51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Camera Calibration </a:t>
            </a:r>
            <a:endParaRPr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53" name="Google Shape;247;p20">
            <a:extLst>
              <a:ext uri="{FF2B5EF4-FFF2-40B4-BE49-F238E27FC236}">
                <a16:creationId xmlns:a16="http://schemas.microsoft.com/office/drawing/2014/main" id="{FCCC3896-8A07-6350-7A6B-1970BF9D8E3A}"/>
              </a:ext>
            </a:extLst>
          </p:cNvPr>
          <p:cNvSpPr txBox="1"/>
          <p:nvPr/>
        </p:nvSpPr>
        <p:spPr>
          <a:xfrm>
            <a:off x="3023377" y="3221849"/>
            <a:ext cx="2977511" cy="51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Scoring System</a:t>
            </a:r>
            <a:endParaRPr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9" name="Google Shape;247;p20">
            <a:extLst>
              <a:ext uri="{FF2B5EF4-FFF2-40B4-BE49-F238E27FC236}">
                <a16:creationId xmlns:a16="http://schemas.microsoft.com/office/drawing/2014/main" id="{F9A0AC54-1BA1-E237-7F09-FC81CBEB4FE0}"/>
              </a:ext>
            </a:extLst>
          </p:cNvPr>
          <p:cNvSpPr txBox="1"/>
          <p:nvPr/>
        </p:nvSpPr>
        <p:spPr>
          <a:xfrm>
            <a:off x="3083239" y="3843029"/>
            <a:ext cx="2977511" cy="51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Prediction</a:t>
            </a:r>
            <a:endParaRPr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245912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Medicine with solid fill">
            <a:extLst>
              <a:ext uri="{FF2B5EF4-FFF2-40B4-BE49-F238E27FC236}">
                <a16:creationId xmlns:a16="http://schemas.microsoft.com/office/drawing/2014/main" id="{ACE17884-174B-19FA-5D51-22E0A011D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7225" y="3948651"/>
            <a:ext cx="733800" cy="733800"/>
          </a:xfrm>
          <a:prstGeom prst="rect">
            <a:avLst/>
          </a:prstGeom>
        </p:spPr>
      </p:pic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3E1DCA3B-4286-45F0-8045-CD2B85B41482}"/>
              </a:ext>
            </a:extLst>
          </p:cNvPr>
          <p:cNvSpPr txBox="1"/>
          <p:nvPr/>
        </p:nvSpPr>
        <p:spPr>
          <a:xfrm>
            <a:off x="358588" y="299714"/>
            <a:ext cx="8534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Χρησιμότητα της Μεθόδου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16" name="Google Shape;247;p20">
            <a:extLst>
              <a:ext uri="{FF2B5EF4-FFF2-40B4-BE49-F238E27FC236}">
                <a16:creationId xmlns:a16="http://schemas.microsoft.com/office/drawing/2014/main" id="{26DD7F62-119B-E29E-49FC-EF03945E143C}"/>
              </a:ext>
            </a:extLst>
          </p:cNvPr>
          <p:cNvSpPr txBox="1"/>
          <p:nvPr/>
        </p:nvSpPr>
        <p:spPr>
          <a:xfrm>
            <a:off x="751289" y="1412569"/>
            <a:ext cx="2637973" cy="73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Avoiding Conflicts</a:t>
            </a:r>
            <a:endParaRPr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30" name="Google Shape;247;p20">
            <a:extLst>
              <a:ext uri="{FF2B5EF4-FFF2-40B4-BE49-F238E27FC236}">
                <a16:creationId xmlns:a16="http://schemas.microsoft.com/office/drawing/2014/main" id="{18A2D6E7-7180-04F9-DD02-F972ED77CEA9}"/>
              </a:ext>
            </a:extLst>
          </p:cNvPr>
          <p:cNvSpPr txBox="1"/>
          <p:nvPr/>
        </p:nvSpPr>
        <p:spPr>
          <a:xfrm>
            <a:off x="3104007" y="2997131"/>
            <a:ext cx="2935985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Warning System</a:t>
            </a:r>
            <a:endParaRPr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12" name="Google Shape;247;p20">
            <a:extLst>
              <a:ext uri="{FF2B5EF4-FFF2-40B4-BE49-F238E27FC236}">
                <a16:creationId xmlns:a16="http://schemas.microsoft.com/office/drawing/2014/main" id="{4D769E96-1BD5-AE33-C830-238B7C4336BC}"/>
              </a:ext>
            </a:extLst>
          </p:cNvPr>
          <p:cNvSpPr txBox="1"/>
          <p:nvPr/>
        </p:nvSpPr>
        <p:spPr>
          <a:xfrm>
            <a:off x="6450488" y="1412568"/>
            <a:ext cx="1516642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AI Server</a:t>
            </a:r>
            <a:endParaRPr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pic>
        <p:nvPicPr>
          <p:cNvPr id="7" name="Graphic 6" descr="Bio-hazard with solid fill">
            <a:extLst>
              <a:ext uri="{FF2B5EF4-FFF2-40B4-BE49-F238E27FC236}">
                <a16:creationId xmlns:a16="http://schemas.microsoft.com/office/drawing/2014/main" id="{1B8A1E54-9CFA-7C85-1E0E-338BE2141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28647" y="4010278"/>
            <a:ext cx="202655" cy="202655"/>
          </a:xfrm>
          <a:prstGeom prst="rect">
            <a:avLst/>
          </a:prstGeom>
        </p:spPr>
      </p:pic>
      <p:pic>
        <p:nvPicPr>
          <p:cNvPr id="10" name="Graphic 9" descr="Warning with solid fill">
            <a:extLst>
              <a:ext uri="{FF2B5EF4-FFF2-40B4-BE49-F238E27FC236}">
                <a16:creationId xmlns:a16="http://schemas.microsoft.com/office/drawing/2014/main" id="{4C80036D-131F-61F4-D22C-DCBE911F9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4476" y="3867454"/>
            <a:ext cx="628968" cy="628968"/>
          </a:xfrm>
          <a:prstGeom prst="rect">
            <a:avLst/>
          </a:prstGeom>
        </p:spPr>
      </p:pic>
      <p:pic>
        <p:nvPicPr>
          <p:cNvPr id="17" name="Graphic 16" descr="Bubble Tea with solid fill">
            <a:extLst>
              <a:ext uri="{FF2B5EF4-FFF2-40B4-BE49-F238E27FC236}">
                <a16:creationId xmlns:a16="http://schemas.microsoft.com/office/drawing/2014/main" id="{976EA547-5541-997C-41AF-D9B9566D78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10363" y="2250709"/>
            <a:ext cx="549429" cy="549429"/>
          </a:xfrm>
          <a:prstGeom prst="rect">
            <a:avLst/>
          </a:prstGeom>
        </p:spPr>
      </p:pic>
      <p:pic>
        <p:nvPicPr>
          <p:cNvPr id="20" name="Graphic 19" descr="Baby with solid fill">
            <a:extLst>
              <a:ext uri="{FF2B5EF4-FFF2-40B4-BE49-F238E27FC236}">
                <a16:creationId xmlns:a16="http://schemas.microsoft.com/office/drawing/2014/main" id="{F5DFF5F7-E8B9-A9C5-6CE3-3B06F6E86C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64866" y="4214818"/>
            <a:ext cx="628968" cy="628968"/>
          </a:xfrm>
          <a:prstGeom prst="rect">
            <a:avLst/>
          </a:prstGeom>
        </p:spPr>
      </p:pic>
      <p:pic>
        <p:nvPicPr>
          <p:cNvPr id="22" name="Graphic 21" descr="Man with kid with solid fill">
            <a:extLst>
              <a:ext uri="{FF2B5EF4-FFF2-40B4-BE49-F238E27FC236}">
                <a16:creationId xmlns:a16="http://schemas.microsoft.com/office/drawing/2014/main" id="{E3C61B02-CA18-FC06-D7EC-DE1AC5E0F2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53141" y="1968375"/>
            <a:ext cx="1001820" cy="1001820"/>
          </a:xfrm>
          <a:prstGeom prst="rect">
            <a:avLst/>
          </a:prstGeom>
        </p:spPr>
      </p:pic>
      <p:pic>
        <p:nvPicPr>
          <p:cNvPr id="24" name="Graphic 23" descr="Robot Hand with solid fill">
            <a:extLst>
              <a:ext uri="{FF2B5EF4-FFF2-40B4-BE49-F238E27FC236}">
                <a16:creationId xmlns:a16="http://schemas.microsoft.com/office/drawing/2014/main" id="{DD2FE44A-4B2E-3EED-3DF8-5513F3B7BD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43277" y="2285966"/>
            <a:ext cx="711165" cy="711165"/>
          </a:xfrm>
          <a:prstGeom prst="rect">
            <a:avLst/>
          </a:prstGeom>
        </p:spPr>
      </p:pic>
      <p:pic>
        <p:nvPicPr>
          <p:cNvPr id="26" name="Graphic 25" descr="Robot with solid fill">
            <a:extLst>
              <a:ext uri="{FF2B5EF4-FFF2-40B4-BE49-F238E27FC236}">
                <a16:creationId xmlns:a16="http://schemas.microsoft.com/office/drawing/2014/main" id="{154361A0-EF84-DBEE-23BC-9D19156DC3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302138" y="2035722"/>
            <a:ext cx="979402" cy="979402"/>
          </a:xfrm>
          <a:prstGeom prst="rect">
            <a:avLst/>
          </a:prstGeom>
        </p:spPr>
      </p:pic>
      <p:pic>
        <p:nvPicPr>
          <p:cNvPr id="32" name="Graphic 31" descr="Web cam with solid fill">
            <a:extLst>
              <a:ext uri="{FF2B5EF4-FFF2-40B4-BE49-F238E27FC236}">
                <a16:creationId xmlns:a16="http://schemas.microsoft.com/office/drawing/2014/main" id="{3C2D3139-101C-0E22-11BE-46355D3D229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49155" y="3441249"/>
            <a:ext cx="457200" cy="457200"/>
          </a:xfrm>
          <a:prstGeom prst="rect">
            <a:avLst/>
          </a:prstGeom>
        </p:spPr>
      </p:pic>
      <p:pic>
        <p:nvPicPr>
          <p:cNvPr id="34" name="Graphic 33" descr="Security camera with solid fill">
            <a:extLst>
              <a:ext uri="{FF2B5EF4-FFF2-40B4-BE49-F238E27FC236}">
                <a16:creationId xmlns:a16="http://schemas.microsoft.com/office/drawing/2014/main" id="{50136FD6-3078-D0C4-30C9-3E79DF86E21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060681" y="1871654"/>
            <a:ext cx="549429" cy="549429"/>
          </a:xfrm>
          <a:prstGeom prst="rect">
            <a:avLst/>
          </a:prstGeom>
        </p:spPr>
      </p:pic>
      <p:pic>
        <p:nvPicPr>
          <p:cNvPr id="36" name="Graphic 35" descr="Run with solid fill">
            <a:extLst>
              <a:ext uri="{FF2B5EF4-FFF2-40B4-BE49-F238E27FC236}">
                <a16:creationId xmlns:a16="http://schemas.microsoft.com/office/drawing/2014/main" id="{F6A87691-754D-5AFA-B7DF-2665A2417FF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32941" y="2123547"/>
            <a:ext cx="914400" cy="9144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D27380-9FA6-F1A3-FA1D-D9970F741106}"/>
              </a:ext>
            </a:extLst>
          </p:cNvPr>
          <p:cNvCxnSpPr>
            <a:cxnSpLocks/>
          </p:cNvCxnSpPr>
          <p:nvPr/>
        </p:nvCxnSpPr>
        <p:spPr>
          <a:xfrm flipH="1">
            <a:off x="1643391" y="2392341"/>
            <a:ext cx="778413" cy="249207"/>
          </a:xfrm>
          <a:prstGeom prst="line">
            <a:avLst/>
          </a:prstGeom>
          <a:ln w="38100">
            <a:solidFill>
              <a:srgbClr val="E6E9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C2DF45F-5CDE-4B24-8F34-1B7B2180FD09}"/>
              </a:ext>
            </a:extLst>
          </p:cNvPr>
          <p:cNvCxnSpPr>
            <a:cxnSpLocks/>
          </p:cNvCxnSpPr>
          <p:nvPr/>
        </p:nvCxnSpPr>
        <p:spPr>
          <a:xfrm rot="5400000">
            <a:off x="1554585" y="2523270"/>
            <a:ext cx="733801" cy="1740706"/>
          </a:xfrm>
          <a:prstGeom prst="bentConnector2">
            <a:avLst/>
          </a:prstGeom>
          <a:ln w="28575">
            <a:solidFill>
              <a:srgbClr val="E6E9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83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3E1DCA3B-4286-45F0-8045-CD2B85B41482}"/>
              </a:ext>
            </a:extLst>
          </p:cNvPr>
          <p:cNvSpPr txBox="1"/>
          <p:nvPr/>
        </p:nvSpPr>
        <p:spPr>
          <a:xfrm>
            <a:off x="304800" y="274077"/>
            <a:ext cx="8534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Η δικιά μας εφαρμογή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14" name="Google Shape;247;p20">
            <a:extLst>
              <a:ext uri="{FF2B5EF4-FFF2-40B4-BE49-F238E27FC236}">
                <a16:creationId xmlns:a16="http://schemas.microsoft.com/office/drawing/2014/main" id="{432E1E89-867A-0646-C1F3-9B9F706D5785}"/>
              </a:ext>
            </a:extLst>
          </p:cNvPr>
          <p:cNvSpPr txBox="1"/>
          <p:nvPr/>
        </p:nvSpPr>
        <p:spPr>
          <a:xfrm>
            <a:off x="619573" y="1346844"/>
            <a:ext cx="8147237" cy="33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Ορισμός των αντικειμένων</a:t>
            </a:r>
          </a:p>
          <a:p>
            <a:endParaRPr lang="el-GR"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  <a:p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 Βιβλιοθήκη 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MediaPipe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– εντοπισμός χεριού</a:t>
            </a:r>
          </a:p>
          <a:p>
            <a:endParaRPr lang="el-GR"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  <a:p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 Ορισμός 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workspace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στην κάμερα</a:t>
            </a:r>
          </a:p>
          <a:p>
            <a:endParaRPr lang="el-GR"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  <a:p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 Βαθμολογία βάση των παραμέτρων</a:t>
            </a:r>
            <a:endParaRPr lang="en-US"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EAC25B-061C-687F-FB23-3FA299DC8D0A}"/>
              </a:ext>
            </a:extLst>
          </p:cNvPr>
          <p:cNvCxnSpPr/>
          <p:nvPr/>
        </p:nvCxnSpPr>
        <p:spPr>
          <a:xfrm>
            <a:off x="7054773" y="1774354"/>
            <a:ext cx="478564" cy="0"/>
          </a:xfrm>
          <a:prstGeom prst="straightConnector1">
            <a:avLst/>
          </a:prstGeom>
          <a:ln>
            <a:solidFill>
              <a:srgbClr val="E6E9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D635B9-53B5-E1CB-19BD-CECE53C68B22}"/>
              </a:ext>
            </a:extLst>
          </p:cNvPr>
          <p:cNvCxnSpPr>
            <a:cxnSpLocks/>
          </p:cNvCxnSpPr>
          <p:nvPr/>
        </p:nvCxnSpPr>
        <p:spPr>
          <a:xfrm flipV="1">
            <a:off x="7597583" y="1262971"/>
            <a:ext cx="4273" cy="453809"/>
          </a:xfrm>
          <a:prstGeom prst="straightConnector1">
            <a:avLst/>
          </a:prstGeom>
          <a:ln>
            <a:solidFill>
              <a:srgbClr val="E6E9E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Bento Box with solid fill">
            <a:extLst>
              <a:ext uri="{FF2B5EF4-FFF2-40B4-BE49-F238E27FC236}">
                <a16:creationId xmlns:a16="http://schemas.microsoft.com/office/drawing/2014/main" id="{49E87EF0-6A64-F781-D788-2A6F3FA76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4381" y="1205398"/>
            <a:ext cx="568956" cy="568956"/>
          </a:xfrm>
          <a:prstGeom prst="rect">
            <a:avLst/>
          </a:prstGeom>
        </p:spPr>
      </p:pic>
      <p:sp>
        <p:nvSpPr>
          <p:cNvPr id="15" name="Google Shape;247;p20">
            <a:extLst>
              <a:ext uri="{FF2B5EF4-FFF2-40B4-BE49-F238E27FC236}">
                <a16:creationId xmlns:a16="http://schemas.microsoft.com/office/drawing/2014/main" id="{410CD94E-5394-C5F7-CDC8-A4F00E24517A}"/>
              </a:ext>
            </a:extLst>
          </p:cNvPr>
          <p:cNvSpPr txBox="1"/>
          <p:nvPr/>
        </p:nvSpPr>
        <p:spPr>
          <a:xfrm>
            <a:off x="7046693" y="1666147"/>
            <a:ext cx="478564" cy="499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x</a:t>
            </a:r>
            <a:endParaRPr sz="1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16" name="Google Shape;247;p20">
            <a:extLst>
              <a:ext uri="{FF2B5EF4-FFF2-40B4-BE49-F238E27FC236}">
                <a16:creationId xmlns:a16="http://schemas.microsoft.com/office/drawing/2014/main" id="{88DC782E-848C-608D-6C20-B04EC3396D97}"/>
              </a:ext>
            </a:extLst>
          </p:cNvPr>
          <p:cNvSpPr txBox="1"/>
          <p:nvPr/>
        </p:nvSpPr>
        <p:spPr>
          <a:xfrm>
            <a:off x="7464253" y="1289194"/>
            <a:ext cx="681780" cy="45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y</a:t>
            </a:r>
            <a:endParaRPr sz="1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pic>
        <p:nvPicPr>
          <p:cNvPr id="17" name="Graphic 16" descr="Raised hand with solid fill">
            <a:extLst>
              <a:ext uri="{FF2B5EF4-FFF2-40B4-BE49-F238E27FC236}">
                <a16:creationId xmlns:a16="http://schemas.microsoft.com/office/drawing/2014/main" id="{3E7425B3-6351-F8AB-4E19-574825AA6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3760" y="2048426"/>
            <a:ext cx="598646" cy="59864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F04DC5A8-74C7-79D4-20E3-72EABF65F89A}"/>
              </a:ext>
            </a:extLst>
          </p:cNvPr>
          <p:cNvSpPr/>
          <p:nvPr/>
        </p:nvSpPr>
        <p:spPr>
          <a:xfrm>
            <a:off x="7263115" y="252603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B79E25-F634-FA6B-5E1C-864B16245D3E}"/>
              </a:ext>
            </a:extLst>
          </p:cNvPr>
          <p:cNvSpPr/>
          <p:nvPr/>
        </p:nvSpPr>
        <p:spPr>
          <a:xfrm>
            <a:off x="7413120" y="241500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819BE9A-9A35-ADF0-AE78-2965952E0C83}"/>
              </a:ext>
            </a:extLst>
          </p:cNvPr>
          <p:cNvSpPr/>
          <p:nvPr/>
        </p:nvSpPr>
        <p:spPr>
          <a:xfrm>
            <a:off x="7353127" y="226626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CBCBC30-DD44-47A1-661D-4A3AA31BD4B8}"/>
              </a:ext>
            </a:extLst>
          </p:cNvPr>
          <p:cNvSpPr/>
          <p:nvPr/>
        </p:nvSpPr>
        <p:spPr>
          <a:xfrm>
            <a:off x="7292451" y="223382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F3CFE8-72FF-779E-495E-4A6232723560}"/>
              </a:ext>
            </a:extLst>
          </p:cNvPr>
          <p:cNvSpPr/>
          <p:nvPr/>
        </p:nvSpPr>
        <p:spPr>
          <a:xfrm>
            <a:off x="7217396" y="22793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04336A-2AFE-958E-A1EC-EBA9F1AC7030}"/>
              </a:ext>
            </a:extLst>
          </p:cNvPr>
          <p:cNvSpPr/>
          <p:nvPr/>
        </p:nvSpPr>
        <p:spPr>
          <a:xfrm>
            <a:off x="7149531" y="231198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AC2D2E9-2E1A-1C71-2210-AB4949446237}"/>
              </a:ext>
            </a:extLst>
          </p:cNvPr>
          <p:cNvCxnSpPr>
            <a:stCxn id="28" idx="0"/>
            <a:endCxn id="18" idx="4"/>
          </p:cNvCxnSpPr>
          <p:nvPr/>
        </p:nvCxnSpPr>
        <p:spPr>
          <a:xfrm>
            <a:off x="7172391" y="2311982"/>
            <a:ext cx="129748" cy="2530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F390EF-E194-EDCB-CD04-1561DEA55667}"/>
              </a:ext>
            </a:extLst>
          </p:cNvPr>
          <p:cNvCxnSpPr>
            <a:cxnSpLocks/>
            <a:stCxn id="27" idx="4"/>
            <a:endCxn id="18" idx="0"/>
          </p:cNvCxnSpPr>
          <p:nvPr/>
        </p:nvCxnSpPr>
        <p:spPr>
          <a:xfrm>
            <a:off x="7240256" y="2325035"/>
            <a:ext cx="45719" cy="200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069C86-371C-CF18-B68D-A5D40BEEC8F2}"/>
              </a:ext>
            </a:extLst>
          </p:cNvPr>
          <p:cNvCxnSpPr>
            <a:cxnSpLocks/>
            <a:stCxn id="26" idx="4"/>
            <a:endCxn id="18" idx="0"/>
          </p:cNvCxnSpPr>
          <p:nvPr/>
        </p:nvCxnSpPr>
        <p:spPr>
          <a:xfrm flipH="1">
            <a:off x="7285975" y="2279540"/>
            <a:ext cx="29336" cy="246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2E884B1-B7BB-815D-4236-9A4A1E26752A}"/>
              </a:ext>
            </a:extLst>
          </p:cNvPr>
          <p:cNvCxnSpPr>
            <a:cxnSpLocks/>
            <a:stCxn id="25" idx="4"/>
          </p:cNvCxnSpPr>
          <p:nvPr/>
        </p:nvCxnSpPr>
        <p:spPr>
          <a:xfrm flipH="1">
            <a:off x="7295547" y="2311982"/>
            <a:ext cx="80440" cy="192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3173F0-3CB1-5D75-C66C-0CD099D4CE8F}"/>
              </a:ext>
            </a:extLst>
          </p:cNvPr>
          <p:cNvCxnSpPr>
            <a:cxnSpLocks/>
            <a:stCxn id="24" idx="3"/>
            <a:endCxn id="18" idx="7"/>
          </p:cNvCxnSpPr>
          <p:nvPr/>
        </p:nvCxnSpPr>
        <p:spPr>
          <a:xfrm flipH="1">
            <a:off x="7302139" y="2454030"/>
            <a:ext cx="117676" cy="786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Desk with solid fill">
            <a:extLst>
              <a:ext uri="{FF2B5EF4-FFF2-40B4-BE49-F238E27FC236}">
                <a16:creationId xmlns:a16="http://schemas.microsoft.com/office/drawing/2014/main" id="{4824B674-43B4-1EBC-A11C-155AE5E669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23706" y="2925188"/>
            <a:ext cx="504561" cy="504561"/>
          </a:xfrm>
          <a:prstGeom prst="rect">
            <a:avLst/>
          </a:prstGeom>
        </p:spPr>
      </p:pic>
      <p:pic>
        <p:nvPicPr>
          <p:cNvPr id="47" name="Graphic 46" descr="Security camera with solid fill">
            <a:extLst>
              <a:ext uri="{FF2B5EF4-FFF2-40B4-BE49-F238E27FC236}">
                <a16:creationId xmlns:a16="http://schemas.microsoft.com/office/drawing/2014/main" id="{6BBF7D04-9151-08F4-183F-58C99D7946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15691" y="2749984"/>
            <a:ext cx="413117" cy="413117"/>
          </a:xfrm>
          <a:prstGeom prst="rect">
            <a:avLst/>
          </a:prstGeom>
        </p:spPr>
      </p:pic>
      <p:pic>
        <p:nvPicPr>
          <p:cNvPr id="49" name="Graphic 48" descr="Apple with solid fill">
            <a:extLst>
              <a:ext uri="{FF2B5EF4-FFF2-40B4-BE49-F238E27FC236}">
                <a16:creationId xmlns:a16="http://schemas.microsoft.com/office/drawing/2014/main" id="{93010802-69CE-9BB3-FC1D-0E8B29C8CE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66227" y="3749392"/>
            <a:ext cx="282079" cy="282079"/>
          </a:xfrm>
          <a:prstGeom prst="rect">
            <a:avLst/>
          </a:prstGeom>
        </p:spPr>
      </p:pic>
      <p:pic>
        <p:nvPicPr>
          <p:cNvPr id="51" name="Graphic 50" descr="Pinch Zoom In with solid fill">
            <a:extLst>
              <a:ext uri="{FF2B5EF4-FFF2-40B4-BE49-F238E27FC236}">
                <a16:creationId xmlns:a16="http://schemas.microsoft.com/office/drawing/2014/main" id="{FA156A04-8A09-5872-164A-B8871944CB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06445" y="3968195"/>
            <a:ext cx="504787" cy="504787"/>
          </a:xfrm>
          <a:prstGeom prst="rect">
            <a:avLst/>
          </a:prstGeom>
        </p:spPr>
      </p:pic>
      <p:sp>
        <p:nvSpPr>
          <p:cNvPr id="52" name="Thought Bubble: Cloud 51">
            <a:extLst>
              <a:ext uri="{FF2B5EF4-FFF2-40B4-BE49-F238E27FC236}">
                <a16:creationId xmlns:a16="http://schemas.microsoft.com/office/drawing/2014/main" id="{F11F1FD8-A6D9-3B08-AEC9-F74EC43E27F3}"/>
              </a:ext>
            </a:extLst>
          </p:cNvPr>
          <p:cNvSpPr/>
          <p:nvPr/>
        </p:nvSpPr>
        <p:spPr>
          <a:xfrm rot="20418631" flipH="1">
            <a:off x="6465058" y="3664401"/>
            <a:ext cx="696545" cy="452062"/>
          </a:xfrm>
          <a:prstGeom prst="cloudCallout">
            <a:avLst/>
          </a:prstGeom>
          <a:noFill/>
          <a:ln>
            <a:solidFill>
              <a:srgbClr val="E6E9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5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3E1DCA3B-4286-45F0-8045-CD2B85B41482}"/>
              </a:ext>
            </a:extLst>
          </p:cNvPr>
          <p:cNvSpPr txBox="1"/>
          <p:nvPr/>
        </p:nvSpPr>
        <p:spPr>
          <a:xfrm>
            <a:off x="358588" y="299714"/>
            <a:ext cx="8534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Η δικιά μας εφαρμογή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88A4A-E377-0E4E-38B9-EA956724B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76" y="1220002"/>
            <a:ext cx="1722557" cy="177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E29D9F-BCA0-92F6-C4AA-5D88C3989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047" y="1220002"/>
            <a:ext cx="1782671" cy="1774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8B35B7-A57B-64B6-323C-ED16DB353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954" y="1220002"/>
            <a:ext cx="1766923" cy="1774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234505-2F1C-7C1B-035D-FAB7C1B7E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376" y="3152928"/>
            <a:ext cx="1740892" cy="1383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0AAF1D-C77B-C8CF-BF5F-267E46F02A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954" y="3175510"/>
            <a:ext cx="1823439" cy="1361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8DF536-88B9-7AE3-1C5A-CD9E80EAAF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3974" y="3175510"/>
            <a:ext cx="1486966" cy="132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46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3E1DCA3B-4286-45F0-8045-CD2B85B41482}"/>
              </a:ext>
            </a:extLst>
          </p:cNvPr>
          <p:cNvSpPr txBox="1"/>
          <p:nvPr/>
        </p:nvSpPr>
        <p:spPr>
          <a:xfrm>
            <a:off x="358588" y="299714"/>
            <a:ext cx="8534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Object Dataset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4" name="Google Shape;247;p20">
            <a:extLst>
              <a:ext uri="{FF2B5EF4-FFF2-40B4-BE49-F238E27FC236}">
                <a16:creationId xmlns:a16="http://schemas.microsoft.com/office/drawing/2014/main" id="{0306256D-4C28-1581-F547-3EA2861A5581}"/>
              </a:ext>
            </a:extLst>
          </p:cNvPr>
          <p:cNvSpPr txBox="1"/>
          <p:nvPr/>
        </p:nvSpPr>
        <p:spPr>
          <a:xfrm>
            <a:off x="743484" y="1655397"/>
            <a:ext cx="7221197" cy="25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u="sng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Υπολογισμός μεγέθους</a:t>
            </a:r>
            <a:r>
              <a:rPr lang="en-US" sz="2400" u="sng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:</a:t>
            </a:r>
            <a:endParaRPr lang="el-GR" sz="2400" u="sng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  <a:p>
            <a:pPr lvl="8"/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-Χειροκίνητα (μεζούρα κ.α.)</a:t>
            </a:r>
          </a:p>
          <a:p>
            <a:pPr lvl="8"/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Calibration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(οδηγίες από εφαρμογή)</a:t>
            </a:r>
          </a:p>
          <a:p>
            <a:pPr lvl="8"/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Depth (Kinect camera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κ.α.)</a:t>
            </a:r>
          </a:p>
          <a:p>
            <a:pPr lvl="8"/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Augmented Reality NN</a:t>
            </a:r>
            <a:endParaRPr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0268B840-2F58-80DA-72EE-F49C8B382FA9}"/>
              </a:ext>
            </a:extLst>
          </p:cNvPr>
          <p:cNvSpPr/>
          <p:nvPr/>
        </p:nvSpPr>
        <p:spPr>
          <a:xfrm>
            <a:off x="5571858" y="1845892"/>
            <a:ext cx="247828" cy="1717704"/>
          </a:xfrm>
          <a:prstGeom prst="rightBrace">
            <a:avLst/>
          </a:prstGeom>
          <a:ln>
            <a:solidFill>
              <a:srgbClr val="E6E9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247;p20">
            <a:extLst>
              <a:ext uri="{FF2B5EF4-FFF2-40B4-BE49-F238E27FC236}">
                <a16:creationId xmlns:a16="http://schemas.microsoft.com/office/drawing/2014/main" id="{A9C70F45-87B5-513C-2986-1BA1CD35D544}"/>
              </a:ext>
            </a:extLst>
          </p:cNvPr>
          <p:cNvSpPr txBox="1"/>
          <p:nvPr/>
        </p:nvSpPr>
        <p:spPr>
          <a:xfrm>
            <a:off x="5571858" y="1766492"/>
            <a:ext cx="2935985" cy="185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Περισσότερη πολυπλοκότητα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=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Βαρύτερο πρόγραμμα</a:t>
            </a:r>
            <a:endParaRPr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1394013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3E1DCA3B-4286-45F0-8045-CD2B85B41482}"/>
              </a:ext>
            </a:extLst>
          </p:cNvPr>
          <p:cNvSpPr txBox="1"/>
          <p:nvPr/>
        </p:nvSpPr>
        <p:spPr>
          <a:xfrm>
            <a:off x="358588" y="299714"/>
            <a:ext cx="8534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Ανίχνευση χεριού - </a:t>
            </a:r>
            <a:r>
              <a:rPr lang="en-US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MediaPipe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4" name="Google Shape;247;p20">
            <a:extLst>
              <a:ext uri="{FF2B5EF4-FFF2-40B4-BE49-F238E27FC236}">
                <a16:creationId xmlns:a16="http://schemas.microsoft.com/office/drawing/2014/main" id="{0306256D-4C28-1581-F547-3EA2861A5581}"/>
              </a:ext>
            </a:extLst>
          </p:cNvPr>
          <p:cNvSpPr txBox="1"/>
          <p:nvPr/>
        </p:nvSpPr>
        <p:spPr>
          <a:xfrm>
            <a:off x="743484" y="1655397"/>
            <a:ext cx="7221197" cy="25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Βιβλιοθήκη εκπαιδευμένη σε 30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.000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annotated images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Εφαρμοσμένη σε πολλές γλώσσες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Ικανή για 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Live Streaming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Επιστρέφει 3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D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και 2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D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πληροφορία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&gt;&gt; Ακόμα και βάθος σε 2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D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 εικόνα βάση χρωμάτων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-Απεικόνιση 21 σημείων στο χέρι (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landmarks)</a:t>
            </a:r>
          </a:p>
        </p:txBody>
      </p:sp>
    </p:spTree>
    <p:extLst>
      <p:ext uri="{BB962C8B-B14F-4D97-AF65-F5344CB8AC3E}">
        <p14:creationId xmlns:p14="http://schemas.microsoft.com/office/powerpoint/2010/main" val="428635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3E1DCA3B-4286-45F0-8045-CD2B85B41482}"/>
              </a:ext>
            </a:extLst>
          </p:cNvPr>
          <p:cNvSpPr txBox="1"/>
          <p:nvPr/>
        </p:nvSpPr>
        <p:spPr>
          <a:xfrm>
            <a:off x="358588" y="299714"/>
            <a:ext cx="8534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Ανίχνευση χεριού - </a:t>
            </a:r>
            <a:r>
              <a:rPr lang="en-US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MediaPipe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736E44-BEAF-01B9-E951-47DC08BA4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61" y="1979593"/>
            <a:ext cx="4445699" cy="154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265A45B-C882-1A6B-95FE-392B69DD9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353" y="1033514"/>
            <a:ext cx="2065034" cy="388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94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7;p20">
            <a:extLst>
              <a:ext uri="{FF2B5EF4-FFF2-40B4-BE49-F238E27FC236}">
                <a16:creationId xmlns:a16="http://schemas.microsoft.com/office/drawing/2014/main" id="{3E1DCA3B-4286-45F0-8045-CD2B85B41482}"/>
              </a:ext>
            </a:extLst>
          </p:cNvPr>
          <p:cNvSpPr txBox="1"/>
          <p:nvPr/>
        </p:nvSpPr>
        <p:spPr>
          <a:xfrm>
            <a:off x="358588" y="299714"/>
            <a:ext cx="8534400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Camera</a:t>
            </a:r>
            <a:endParaRPr sz="36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4" name="Google Shape;247;p20">
            <a:extLst>
              <a:ext uri="{FF2B5EF4-FFF2-40B4-BE49-F238E27FC236}">
                <a16:creationId xmlns:a16="http://schemas.microsoft.com/office/drawing/2014/main" id="{0306256D-4C28-1581-F547-3EA2861A5581}"/>
              </a:ext>
            </a:extLst>
          </p:cNvPr>
          <p:cNvSpPr txBox="1"/>
          <p:nvPr/>
        </p:nvSpPr>
        <p:spPr>
          <a:xfrm>
            <a:off x="786212" y="1151193"/>
            <a:ext cx="7221197" cy="355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-Παίζει σημαντικό ρόλο στο 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use case </a:t>
            </a:r>
            <a:endParaRPr lang="el-GR"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-Όσο μεγαλύτερο 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resolution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, τόσο μεγαλύτερη η ικανότητα ανίχνευσης από απόσταση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-Ανιχνεύει την απόσταση δείκτη και αντίχειρα.</a:t>
            </a:r>
          </a:p>
          <a:p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-Πανοραμική θέση μας δίνει και καλύτερη εικόνα των 2 δαχτύλων αυτών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-Το ύψος της κάμερας και η απόσταση της από τα αντικείμενα είναι οι πιο σημαντικές τιμές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-</a:t>
            </a:r>
            <a:r>
              <a:rPr lang="en-US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Deep </a:t>
            </a:r>
            <a:r>
              <a:rPr lang="el-GR" sz="2400" dirty="0">
                <a:solidFill>
                  <a:schemeClr val="bg2">
                    <a:lumMod val="10000"/>
                    <a:lumOff val="90000"/>
                  </a:schemeClr>
                </a:solidFill>
                <a:latin typeface="Calibri" panose="020F0502020204030204" pitchFamily="34" charset="0"/>
                <a:ea typeface="Twentieth Century"/>
                <a:cs typeface="Calibri" panose="020F0502020204030204" pitchFamily="34" charset="0"/>
                <a:sym typeface="Twentieth Century"/>
              </a:rPr>
              <a:t>σένσορας = πολύ παραπάνω πληροφορία</a:t>
            </a:r>
            <a:endParaRPr lang="en-US" sz="2400" dirty="0">
              <a:solidFill>
                <a:schemeClr val="bg2">
                  <a:lumMod val="10000"/>
                  <a:lumOff val="90000"/>
                </a:schemeClr>
              </a:solidFill>
              <a:latin typeface="Calibri" panose="020F0502020204030204" pitchFamily="34" charset="0"/>
              <a:ea typeface="Twentieth Century"/>
              <a:cs typeface="Calibri" panose="020F0502020204030204" pitchFamily="34" charset="0"/>
              <a:sym typeface="Twentieth Century"/>
            </a:endParaRPr>
          </a:p>
        </p:txBody>
      </p:sp>
    </p:spTree>
    <p:extLst>
      <p:ext uri="{BB962C8B-B14F-4D97-AF65-F5344CB8AC3E}">
        <p14:creationId xmlns:p14="http://schemas.microsoft.com/office/powerpoint/2010/main" val="876511637"/>
      </p:ext>
    </p:extLst>
  </p:cSld>
  <p:clrMapOvr>
    <a:masterClrMapping/>
  </p:clrMapOvr>
</p:sld>
</file>

<file path=ppt/theme/theme1.xml><?xml version="1.0" encoding="utf-8"?>
<a:theme xmlns:a="http://schemas.openxmlformats.org/drawingml/2006/main" name="Κύκλωμα">
  <a:themeElements>
    <a:clrScheme name="Κύκλωμα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2978</TotalTime>
  <Words>354</Words>
  <Application>Microsoft Office PowerPoint</Application>
  <PresentationFormat>On-screen Show (16:9)</PresentationFormat>
  <Paragraphs>71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Twentieth Century</vt:lpstr>
      <vt:lpstr>Κύκλωμα</vt:lpstr>
      <vt:lpstr>Object Size Detection Using Live Video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Ερωτήσεις?</vt:lpstr>
      <vt:lpstr>Ευχαριστούμε για τον χρόνο σας!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ΚΡΥΠΤΟΓΡΑΦΙΑ FIDO U2F  AUTHENTICATION</dc:title>
  <cp:lastModifiedBy>KONSTANTINOS SKOUROGIANNIS</cp:lastModifiedBy>
  <cp:revision>134</cp:revision>
  <dcterms:modified xsi:type="dcterms:W3CDTF">2022-07-01T14:52:32Z</dcterms:modified>
</cp:coreProperties>
</file>